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33"/>
  </p:notesMasterIdLst>
  <p:handoutMasterIdLst>
    <p:handoutMasterId r:id="rId34"/>
  </p:handoutMasterIdLst>
  <p:sldIdLst>
    <p:sldId id="1408" r:id="rId12"/>
    <p:sldId id="1416" r:id="rId13"/>
    <p:sldId id="1470" r:id="rId14"/>
    <p:sldId id="1471" r:id="rId15"/>
    <p:sldId id="1472" r:id="rId16"/>
    <p:sldId id="1455" r:id="rId17"/>
    <p:sldId id="1456" r:id="rId18"/>
    <p:sldId id="1461" r:id="rId19"/>
    <p:sldId id="1467" r:id="rId20"/>
    <p:sldId id="1462" r:id="rId21"/>
    <p:sldId id="1463" r:id="rId22"/>
    <p:sldId id="1469" r:id="rId23"/>
    <p:sldId id="1466" r:id="rId24"/>
    <p:sldId id="1464" r:id="rId25"/>
    <p:sldId id="1468" r:id="rId26"/>
    <p:sldId id="1457" r:id="rId27"/>
    <p:sldId id="1475" r:id="rId28"/>
    <p:sldId id="1474" r:id="rId29"/>
    <p:sldId id="1473" r:id="rId30"/>
    <p:sldId id="1465" r:id="rId31"/>
    <p:sldId id="1454" r:id="rId3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157" autoAdjust="0"/>
  </p:normalViewPr>
  <p:slideViewPr>
    <p:cSldViewPr>
      <p:cViewPr>
        <p:scale>
          <a:sx n="80" d="100"/>
          <a:sy n="80" d="100"/>
        </p:scale>
        <p:origin x="645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10/24/2016 9:40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tmp>
</file>

<file path=ppt/media/image18.tmp>
</file>

<file path=ppt/media/image19.tmp>
</file>

<file path=ppt/media/image20.tmp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10/24/2016 9:40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9:40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10/24/2016 9:40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CLI 2.0 and the new Fluent SDK are actually built from the Swagger specs for the Azure service endpoints. </a:t>
            </a:r>
            <a:r>
              <a:rPr lang="en-US" sz="900" kern="120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It's a full end-to-end automated pipeline, so when a service is added or updated, everything's up to date and in-sync: CLI (both commands and help), SDK, docs.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10/24/2016 9:40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9:40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10/24/2016 9:40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1E61D2-39F9-46F1-A26E-BAEEB6B4E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134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860241" y="0"/>
            <a:ext cx="7581899" cy="6994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6A98-0376-4DF6-A029-3B694CD241A2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A3DE-6F77-4DEE-9593-588F28B22F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644661" y="1285609"/>
            <a:ext cx="6797478" cy="5374497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 body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1187754"/>
            <a:ext cx="2809875" cy="798512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0078D7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55008" y="1986266"/>
            <a:ext cx="1785161" cy="49935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644660" y="373921"/>
            <a:ext cx="6797479" cy="77244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50505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7665981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zure/azure-rest-api-specs/master/arm-compute/2015-06-15/swagger/compute.js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Relationship Id="rId5" Type="http://schemas.openxmlformats.org/officeDocument/2006/relationships/hyperlink" Target="https://github.com/Azure/azure-cli/blob/master/src/azure/cli/commands/_auto_command.py" TargetMode="External"/><Relationship Id="rId4" Type="http://schemas.openxmlformats.org/officeDocument/2006/relationships/hyperlink" Target="https://github.com/Azure/azure-quickstart-templates/blob/master/101-vm-simple-linux/azuredeploy.json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9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9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41918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Swagger</a:t>
            </a:r>
          </a:p>
        </p:txBody>
      </p:sp>
      <p:sp>
        <p:nvSpPr>
          <p:cNvPr id="5" name="Freeform 4"/>
          <p:cNvSpPr/>
          <p:nvPr/>
        </p:nvSpPr>
        <p:spPr>
          <a:xfrm>
            <a:off x="4785506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AutoRest</a:t>
            </a:r>
          </a:p>
        </p:txBody>
      </p:sp>
      <p:sp>
        <p:nvSpPr>
          <p:cNvPr id="6" name="Freeform 5"/>
          <p:cNvSpPr/>
          <p:nvPr/>
        </p:nvSpPr>
        <p:spPr>
          <a:xfrm>
            <a:off x="7210112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SDKs</a:t>
            </a:r>
          </a:p>
        </p:txBody>
      </p:sp>
      <p:sp>
        <p:nvSpPr>
          <p:cNvPr id="7" name="Freeform 6"/>
          <p:cNvSpPr/>
          <p:nvPr/>
        </p:nvSpPr>
        <p:spPr>
          <a:xfrm>
            <a:off x="9634719" y="115937"/>
            <a:ext cx="2704550" cy="746083"/>
          </a:xfrm>
          <a:custGeom>
            <a:avLst/>
            <a:gdLst>
              <a:gd name="connsiteX0" fmla="*/ 0 w 3481387"/>
              <a:gd name="connsiteY0" fmla="*/ 0 h 1392555"/>
              <a:gd name="connsiteX1" fmla="*/ 2785110 w 3481387"/>
              <a:gd name="connsiteY1" fmla="*/ 0 h 1392555"/>
              <a:gd name="connsiteX2" fmla="*/ 3481387 w 3481387"/>
              <a:gd name="connsiteY2" fmla="*/ 696278 h 1392555"/>
              <a:gd name="connsiteX3" fmla="*/ 2785110 w 3481387"/>
              <a:gd name="connsiteY3" fmla="*/ 1392555 h 1392555"/>
              <a:gd name="connsiteX4" fmla="*/ 0 w 3481387"/>
              <a:gd name="connsiteY4" fmla="*/ 1392555 h 1392555"/>
              <a:gd name="connsiteX5" fmla="*/ 696278 w 3481387"/>
              <a:gd name="connsiteY5" fmla="*/ 696278 h 1392555"/>
              <a:gd name="connsiteX6" fmla="*/ 0 w 3481387"/>
              <a:gd name="connsiteY6" fmla="*/ 0 h 139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7" h="1392555">
                <a:moveTo>
                  <a:pt x="0" y="0"/>
                </a:moveTo>
                <a:lnTo>
                  <a:pt x="2785110" y="0"/>
                </a:lnTo>
                <a:lnTo>
                  <a:pt x="3481387" y="696278"/>
                </a:lnTo>
                <a:lnTo>
                  <a:pt x="2785110" y="1392555"/>
                </a:lnTo>
                <a:lnTo>
                  <a:pt x="0" y="1392555"/>
                </a:lnTo>
                <a:lnTo>
                  <a:pt x="696278" y="69627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844177" tIns="49333" rIns="745512" bIns="49333" numCol="1" spcCol="1270" anchor="ctr" anchorCtr="0">
            <a:noAutofit/>
          </a:bodyPr>
          <a:lstStyle/>
          <a:p>
            <a:pPr algn="ctr" defTabSz="164433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40" dirty="0"/>
              <a:t>CLI</a:t>
            </a:r>
          </a:p>
        </p:txBody>
      </p:sp>
      <p:sp>
        <p:nvSpPr>
          <p:cNvPr id="8" name="Pentagon 7"/>
          <p:cNvSpPr/>
          <p:nvPr/>
        </p:nvSpPr>
        <p:spPr>
          <a:xfrm>
            <a:off x="33041" y="115937"/>
            <a:ext cx="2704550" cy="746083"/>
          </a:xfrm>
          <a:prstGeom prst="homePlate">
            <a:avLst>
              <a:gd name="adj" fmla="val 7801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40" dirty="0"/>
              <a:t>[optional]</a:t>
            </a:r>
          </a:p>
          <a:p>
            <a:pPr algn="ctr"/>
            <a:r>
              <a:rPr lang="en-US" sz="2040" dirty="0"/>
              <a:t>ARM Template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42311" y="-771810"/>
            <a:ext cx="188409" cy="382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36" dirty="0"/>
          </a:p>
        </p:txBody>
      </p:sp>
      <p:sp>
        <p:nvSpPr>
          <p:cNvPr id="19" name="Rectangle 18"/>
          <p:cNvSpPr/>
          <p:nvPr/>
        </p:nvSpPr>
        <p:spPr>
          <a:xfrm>
            <a:off x="131370" y="961502"/>
            <a:ext cx="4654136" cy="1503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"parameters":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en-US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"size": {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"type":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                "</a:t>
            </a:r>
            <a:r>
              <a:rPr lang="de-DE" sz="1122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defaultValue</a:t>
            </a:r>
            <a:r>
              <a:rPr lang="de-DE" sz="1122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": "Standard_A2",</a:t>
            </a:r>
          </a:p>
          <a:p>
            <a:r>
              <a:rPr lang="de-DE" sz="1122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7547" y="5743058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3"/>
              </a:rPr>
              <a:t>Full Swagger Spec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9" name="Rectangle 8"/>
          <p:cNvSpPr/>
          <p:nvPr/>
        </p:nvSpPr>
        <p:spPr>
          <a:xfrm>
            <a:off x="217547" y="6001215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4"/>
              </a:rPr>
              <a:t>Example ARM Template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0" name="Rectangle 9"/>
          <p:cNvSpPr/>
          <p:nvPr/>
        </p:nvSpPr>
        <p:spPr>
          <a:xfrm>
            <a:off x="217547" y="6278431"/>
            <a:ext cx="6217356" cy="6704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36" dirty="0">
                <a:hlinkClick r:id="rId5"/>
              </a:rPr>
              <a:t>CLI Command Generator</a:t>
            </a:r>
            <a:endParaRPr lang="en-US" sz="1836" dirty="0"/>
          </a:p>
          <a:p>
            <a:endParaRPr lang="en-US" sz="1836" dirty="0"/>
          </a:p>
        </p:txBody>
      </p:sp>
      <p:sp>
        <p:nvSpPr>
          <p:cNvPr id="13" name="Rectangle 12"/>
          <p:cNvSpPr/>
          <p:nvPr/>
        </p:nvSpPr>
        <p:spPr>
          <a:xfrm>
            <a:off x="2064307" y="2211752"/>
            <a:ext cx="6303359" cy="16791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VMParameters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      "properties": {</a:t>
            </a:r>
          </a:p>
          <a:p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ro-RO" sz="1122" dirty="0" err="1">
                <a:latin typeface="Courier" charset="0"/>
                <a:ea typeface="Courier" charset="0"/>
                <a:cs typeface="Courier" charset="0"/>
              </a:rPr>
              <a:t>size</a:t>
            </a:r>
            <a:r>
              <a:rPr lang="ro-RO" sz="1122" dirty="0">
                <a:latin typeface="Courier" charset="0"/>
                <a:ea typeface="Courier" charset="0"/>
                <a:cs typeface="Courier" charset="0"/>
              </a:rPr>
              <a:t>": {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"type":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object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"$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ref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"#/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definitions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DeploymentParameter_size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description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"The VM Size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that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should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be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created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.",</a:t>
            </a:r>
          </a:p>
          <a:p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                "x-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ms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-client-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flatten</a:t>
            </a:r>
            <a:r>
              <a:rPr lang="de-DE" sz="1122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de-DE" sz="1122" dirty="0" err="1">
                <a:latin typeface="Courier" charset="0"/>
                <a:ea typeface="Courier" charset="0"/>
                <a:cs typeface="Courier" charset="0"/>
              </a:rPr>
              <a:t>true</a:t>
            </a:r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  <a:p>
            <a:endParaRPr lang="de-DE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7368" y="3694892"/>
            <a:ext cx="7123450" cy="22075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VirtualMachine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subscription.virtualMachines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().define("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myVM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withRegion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Region.</a:t>
            </a:r>
            <a:r>
              <a:rPr lang="en-US" sz="1122" b="1" i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US_WEST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myresourcegroup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withNewNetwork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myVNnet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"10.0.0.0/28")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withPrivateIpAddressDynamic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withNewPublicIpAddress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withLatestImage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MicrosoftWindowsServer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WindowsServer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", "2008-R2-SP1")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withSize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(Size.Type.</a:t>
            </a:r>
            <a:r>
              <a:rPr lang="en-US" sz="1122" b="1" i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Standard_A2)</a:t>
            </a:r>
            <a:endParaRPr lang="en-US" sz="1122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withNewStorageAccount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</a:t>
            </a:r>
            <a:r>
              <a:rPr lang="en-US" sz="1122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withNewDataDisk</a:t>
            </a:r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(100)</a:t>
            </a:r>
          </a:p>
          <a:p>
            <a:r>
              <a:rPr lang="en-US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  .provision();</a:t>
            </a:r>
          </a:p>
          <a:p>
            <a:r>
              <a:rPr lang="sk-SK" sz="1122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endParaRPr lang="en-US" sz="1122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0692" y="5273939"/>
            <a:ext cx="5517518" cy="15030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Usage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az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vm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create &lt;resource-group&gt; &lt;image&gt; [size] </a:t>
            </a:r>
          </a:p>
          <a:p>
            <a:endParaRPr lang="en-US" sz="1122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Options: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-h, --help	   Output usage and help information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--name &lt;name&gt;          The virtual machine name  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--size &lt;instance-size&gt; The VM Size that should be created.</a:t>
            </a:r>
          </a:p>
          <a:p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  --</a:t>
            </a:r>
            <a:r>
              <a:rPr lang="en-US" sz="1122" dirty="0" err="1">
                <a:latin typeface="Courier" charset="0"/>
                <a:ea typeface="Courier" charset="0"/>
                <a:cs typeface="Courier" charset="0"/>
              </a:rPr>
              <a:t>sshkey</a:t>
            </a:r>
            <a:r>
              <a:rPr lang="en-US" sz="1122" dirty="0">
                <a:latin typeface="Courier" charset="0"/>
                <a:ea typeface="Courier" charset="0"/>
                <a:cs typeface="Courier" charset="0"/>
              </a:rPr>
              <a:t>	              The SSH key</a:t>
            </a:r>
          </a:p>
        </p:txBody>
      </p:sp>
    </p:spTree>
    <p:extLst>
      <p:ext uri="{BB962C8B-B14F-4D97-AF65-F5344CB8AC3E}">
        <p14:creationId xmlns:p14="http://schemas.microsoft.com/office/powerpoint/2010/main" val="305506672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1688" y="1351241"/>
            <a:ext cx="10973098" cy="5554664"/>
            <a:chOff x="579437" y="1351241"/>
            <a:chExt cx="10973098" cy="555466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9437" y="1351241"/>
              <a:ext cx="3081635" cy="547846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2306" y="1351242"/>
              <a:ext cx="3124498" cy="555466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28037" y="1351241"/>
              <a:ext cx="3124498" cy="5554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539751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769989"/>
          </a:xfrm>
        </p:spPr>
        <p:txBody>
          <a:bodyPr/>
          <a:lstStyle/>
          <a:p>
            <a:r>
              <a:rPr lang="en-US" dirty="0"/>
              <a:t>Android and iOS, US only currently</a:t>
            </a:r>
          </a:p>
          <a:p>
            <a:r>
              <a:rPr lang="en-US" dirty="0"/>
              <a:t>Xamarin app</a:t>
            </a:r>
          </a:p>
          <a:p>
            <a:r>
              <a:rPr lang="en-US" dirty="0"/>
              <a:t>Hockey app</a:t>
            </a:r>
          </a:p>
          <a:p>
            <a:r>
              <a:rPr lang="en-US" dirty="0"/>
              <a:t>Mobile app backend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Service Companion</a:t>
            </a:r>
          </a:p>
        </p:txBody>
      </p:sp>
    </p:spTree>
    <p:extLst>
      <p:ext uri="{BB962C8B-B14F-4D97-AF65-F5344CB8AC3E}">
        <p14:creationId xmlns:p14="http://schemas.microsoft.com/office/powerpoint/2010/main" val="211842568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743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2928561"/>
            <a:ext cx="7374750" cy="3846639"/>
          </a:xfrm>
        </p:spPr>
        <p:txBody>
          <a:bodyPr lIns="182880" tIns="146304" rIns="182880" bIns="146304">
            <a:noAutofit/>
          </a:bodyPr>
          <a:lstStyle/>
          <a:p>
            <a:pPr lvl="0">
              <a:spcBef>
                <a:spcPts val="1200"/>
              </a:spcBef>
            </a:pPr>
            <a:r>
              <a:rPr lang="it-IT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Segoe UI Light"/>
              </a:rPr>
              <a:t>Visual Studio subscription (paid, MPN,  or BizSpark)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Try out different Azure services, experiment, and learn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Provision developer machines with Visual Studio VMs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Great for individual dev/test workloads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Each Visual Studio subscriber gets up to $150 per month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use for dev/test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 charge for software installed for dev and test, plus access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subscriber-only VM gallery and special dev/test rates on HDInsight, Web Apps, and Cloud Service instances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1056358"/>
            <a:ext cx="7374750" cy="1491455"/>
          </a:xfrm>
        </p:spPr>
        <p:txBody>
          <a:bodyPr lIns="182880" tIns="146304" rIns="182880" bIns="146304">
            <a:no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+mj-lt"/>
              </a:rPr>
              <a:t>Visual Studio Dev Essentials (free)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Not a Visual Studio subscriber? Get a $25 monthly Azure credit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by joining Visual Studio Dev Essentials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7071" y="274794"/>
            <a:ext cx="627770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Microsoft Azure benefits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884738" cy="6994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9755" y="274794"/>
            <a:ext cx="4734301" cy="3315366"/>
            <a:chOff x="79755" y="274794"/>
            <a:chExt cx="4734301" cy="3315366"/>
          </a:xfrm>
        </p:grpSpPr>
        <p:grpSp>
          <p:nvGrpSpPr>
            <p:cNvPr id="4" name="Group 3"/>
            <p:cNvGrpSpPr/>
            <p:nvPr/>
          </p:nvGrpSpPr>
          <p:grpSpPr>
            <a:xfrm>
              <a:off x="79755" y="274794"/>
              <a:ext cx="4656184" cy="3315366"/>
              <a:chOff x="79755" y="274794"/>
              <a:chExt cx="4656184" cy="3315366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2363622" y="2188089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364241" y="671473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b="23298"/>
              <a:stretch/>
            </p:blipFill>
            <p:spPr>
              <a:xfrm>
                <a:off x="387834" y="985419"/>
                <a:ext cx="1676588" cy="69778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/>
              <a:srcRect b="22482"/>
              <a:stretch/>
            </p:blipFill>
            <p:spPr>
              <a:xfrm>
                <a:off x="2320754" y="2230466"/>
                <a:ext cx="2186402" cy="757123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 bwMode="auto">
              <a:xfrm>
                <a:off x="79755" y="2355146"/>
                <a:ext cx="2076242" cy="869406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595111" y="1731549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198396" y="3243655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83561" y="1742884"/>
                <a:ext cx="2107161" cy="4616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3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8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hours a day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170602" y="1740930"/>
                <a:ext cx="2565337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40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 load test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0177" y="2925362"/>
                <a:ext cx="1645549" cy="664797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25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HDInsight nodes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hours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93148" y="3022345"/>
                <a:ext cx="2273974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Up to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50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websites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DB</a:t>
                </a: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34" y="2171670"/>
                <a:ext cx="1446881" cy="829056"/>
              </a:xfrm>
              <a:prstGeom prst="rect">
                <a:avLst/>
              </a:prstGeom>
            </p:spPr>
          </p:pic>
          <p:sp>
            <p:nvSpPr>
              <p:cNvPr id="27" name="Rectangle 26"/>
              <p:cNvSpPr/>
              <p:nvPr/>
            </p:nvSpPr>
            <p:spPr>
              <a:xfrm>
                <a:off x="274638" y="452765"/>
                <a:ext cx="1977552" cy="849463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$25</a:t>
                </a: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/month </a:t>
                </a: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0307" y="967533"/>
                <a:ext cx="1900927" cy="834553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74638" y="274794"/>
                <a:ext cx="2109086" cy="489365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DEV ESSENTIALS</a:t>
                </a: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720715"/>
              <a:ext cx="882077" cy="2853175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83561" y="3713016"/>
            <a:ext cx="4530495" cy="3208734"/>
            <a:chOff x="283561" y="3713016"/>
            <a:chExt cx="4530495" cy="3208734"/>
          </a:xfrm>
        </p:grpSpPr>
        <p:sp>
          <p:nvSpPr>
            <p:cNvPr id="7" name="Rectangle 6"/>
            <p:cNvSpPr/>
            <p:nvPr/>
          </p:nvSpPr>
          <p:spPr bwMode="auto">
            <a:xfrm>
              <a:off x="283561" y="3713016"/>
              <a:ext cx="3038037" cy="1481036"/>
            </a:xfrm>
            <a:prstGeom prst="rect">
              <a:avLst/>
            </a:prstGeom>
            <a:noFill/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PROFESSIONAL/TEST PROFESSIONAL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B0F0"/>
                    </a:gs>
                    <a:gs pos="0">
                      <a:srgbClr val="00B0F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MSDN PLATFORMS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$100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505050"/>
                    </a:gs>
                    <a:gs pos="0">
                      <a:srgbClr val="50505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ENTERPRISE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70C0"/>
                    </a:gs>
                    <a:gs pos="0">
                      <a:srgbClr val="0070C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l="56583"/>
            <a:stretch/>
          </p:blipFill>
          <p:spPr>
            <a:xfrm>
              <a:off x="2275027" y="3856636"/>
              <a:ext cx="2169583" cy="3065114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3912318"/>
              <a:ext cx="882077" cy="285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5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" grpId="0"/>
      <p:bldP spid="2" grpId="1"/>
      <p:bldP spid="5" grpId="0"/>
      <p:bldP spid="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US" dirty="0"/>
              <a:t>Portal feature comparison</a:t>
            </a:r>
          </a:p>
          <a:p>
            <a:r>
              <a:rPr lang="en-US" dirty="0"/>
              <a:t>Internal portal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Tips</a:t>
            </a:r>
          </a:p>
        </p:txBody>
      </p:sp>
    </p:spTree>
    <p:extLst>
      <p:ext uri="{BB962C8B-B14F-4D97-AF65-F5344CB8AC3E}">
        <p14:creationId xmlns:p14="http://schemas.microsoft.com/office/powerpoint/2010/main" val="188325522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79" y="0"/>
            <a:ext cx="11410117" cy="69945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9437" y="6011862"/>
            <a:ext cx="11277600" cy="523220"/>
          </a:xfrm>
          <a:prstGeom prst="rect">
            <a:avLst/>
          </a:prstGeom>
          <a:solidFill>
            <a:srgbClr val="50505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https://azure.microsoft.com/en-us/features/azure-portal/availability/</a:t>
            </a:r>
          </a:p>
        </p:txBody>
      </p:sp>
    </p:spTree>
    <p:extLst>
      <p:ext uri="{BB962C8B-B14F-4D97-AF65-F5344CB8AC3E}">
        <p14:creationId xmlns:p14="http://schemas.microsoft.com/office/powerpoint/2010/main" val="403231753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portal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04" y="1288031"/>
            <a:ext cx="9279744" cy="19806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56680" y="3649662"/>
            <a:ext cx="5523115" cy="646331"/>
          </a:xfrm>
          <a:prstGeom prst="rect">
            <a:avLst/>
          </a:prstGeom>
          <a:solidFill>
            <a:srgbClr val="505050"/>
          </a:solidFill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http://aka.ms/publicportal</a:t>
            </a: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331" y="4792662"/>
            <a:ext cx="7428264" cy="220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0753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8ff673fc-3231-4e3a-893b-6d7f7cd32766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sharepoint/v3"/>
    <ds:schemaRef ds:uri="230e9df3-be65-4c73-a93b-d1236ebd677e"/>
    <ds:schemaRef ds:uri="01c77077-aee4-4b5f-bd4e-9cd40a6fff2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845</TotalTime>
  <Words>760</Words>
  <Application>Microsoft Office PowerPoint</Application>
  <PresentationFormat>Custom</PresentationFormat>
  <Paragraphs>136</Paragraphs>
  <Slides>21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21</vt:i4>
      </vt:variant>
    </vt:vector>
  </HeadingPairs>
  <TitlesOfParts>
    <vt:vector size="37" baseType="lpstr">
      <vt:lpstr>Arial</vt:lpstr>
      <vt:lpstr>Calibri</vt:lpstr>
      <vt:lpstr>Consolas</vt:lpstr>
      <vt:lpstr>Courier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Two Tips</vt:lpstr>
      <vt:lpstr>PowerPoint Presentation</vt:lpstr>
      <vt:lpstr>Internal portal</vt:lpstr>
      <vt:lpstr>Continuous Deployment  with Git</vt:lpstr>
      <vt:lpstr>CLI</vt:lpstr>
      <vt:lpstr>CLI 2.0 (Preview)</vt:lpstr>
      <vt:lpstr>PowerPoint Presentation</vt:lpstr>
      <vt:lpstr>Announcing Azure Command-Line Interface (CLI) 2.0 Preview</vt:lpstr>
      <vt:lpstr>Goals for the new release</vt:lpstr>
      <vt:lpstr>PowerPoint Presentation</vt:lpstr>
      <vt:lpstr>Installation Walkthrough: Bash on Windows</vt:lpstr>
      <vt:lpstr>Demo</vt:lpstr>
      <vt:lpstr>PowerPoint Presentation</vt:lpstr>
      <vt:lpstr>App Service Companion</vt:lpstr>
      <vt:lpstr>App Service Companion</vt:lpstr>
      <vt:lpstr>App Service Companion</vt:lpstr>
      <vt:lpstr>Visual Studio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19</cp:revision>
  <dcterms:created xsi:type="dcterms:W3CDTF">2016-09-26T14:58:45Z</dcterms:created>
  <dcterms:modified xsi:type="dcterms:W3CDTF">2016-10-24T17:03:37Z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